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8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1" r:id="rId6"/>
    <p:sldId id="262" r:id="rId7"/>
    <p:sldId id="269" r:id="rId8"/>
    <p:sldId id="267" r:id="rId9"/>
    <p:sldId id="266" r:id="rId10"/>
    <p:sldId id="268" r:id="rId11"/>
    <p:sldId id="263" r:id="rId12"/>
    <p:sldId id="264" r:id="rId13"/>
    <p:sldId id="265" r:id="rId14"/>
  </p:sldIdLst>
  <p:sldSz cx="14630400" cy="8229600"/>
  <p:notesSz cx="8229600" cy="14630400"/>
  <p:embeddedFontLst>
    <p:embeddedFont>
      <p:font typeface="Wingdings 3" panose="05040102010807070707" pitchFamily="18" charset="2"/>
      <p:regular r:id="rId16"/>
    </p:embeddedFont>
    <p:embeddedFont>
      <p:font typeface="Kanit Light" panose="020B0604020202020204" charset="-34"/>
      <p:regular r:id="rId17"/>
    </p:embeddedFont>
    <p:embeddedFont>
      <p:font typeface="Martel Sans" panose="020B0604020202020204" charset="0"/>
      <p:regular r:id="rId18"/>
    </p:embeddedFont>
    <p:embeddedFont>
      <p:font typeface="Century Gothic" panose="020B0502020202020204" pitchFamily="34" charset="0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33" d="100"/>
          <a:sy n="33" d="100"/>
        </p:scale>
        <p:origin x="2328" y="10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6432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953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8065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675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791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5946" y="2519679"/>
            <a:ext cx="10590790" cy="3213178"/>
          </a:xfrm>
        </p:spPr>
        <p:txBody>
          <a:bodyPr anchor="b"/>
          <a:lstStyle>
            <a:lvl1pPr>
              <a:defRPr sz="64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385946" y="5732856"/>
            <a:ext cx="10590790" cy="1033704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2190781" y="2150669"/>
            <a:ext cx="1188719" cy="3657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A433FF37-F200-4B6E-A000-B1EBD81B16FC}" type="datetimeFigureOut">
              <a:rPr lang="en-IN" smtClean="0"/>
              <a:t>27-08-2025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10742372" y="3873399"/>
            <a:ext cx="4631754" cy="36576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423049" y="354876"/>
            <a:ext cx="1005839" cy="921224"/>
          </a:xfrm>
        </p:spPr>
        <p:txBody>
          <a:bodyPr/>
          <a:lstStyle/>
          <a:p>
            <a:fld id="{B87D5B0F-EDEB-4835-8781-0173D072B4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262907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5963912"/>
            <a:ext cx="10590791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85945" y="822960"/>
            <a:ext cx="10590791" cy="4114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6643998"/>
            <a:ext cx="10590790" cy="592454"/>
          </a:xfrm>
        </p:spPr>
        <p:txBody>
          <a:bodyPr>
            <a:normAutofit/>
          </a:bodyPr>
          <a:lstStyle>
            <a:lvl1pPr marL="0" indent="0">
              <a:buNone/>
              <a:defRPr sz="144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3FF37-F200-4B6E-A000-B1EBD81B16FC}" type="datetimeFigureOut">
              <a:rPr lang="en-IN" smtClean="0"/>
              <a:t>27-08-2025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D5B0F-EDEB-4835-8781-0173D072B4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476859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558" y="1276101"/>
            <a:ext cx="10598179" cy="1647583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251960"/>
            <a:ext cx="10590791" cy="297180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3FF37-F200-4B6E-A000-B1EBD81B16FC}" type="datetimeFigureOut">
              <a:rPr lang="en-IN" smtClean="0"/>
              <a:t>27-08-2025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D5B0F-EDEB-4835-8781-0173D072B4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630861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1057879" y="728803"/>
            <a:ext cx="962294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52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11861350" y="3136545"/>
            <a:ext cx="783316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52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8254" y="1178561"/>
            <a:ext cx="10144687" cy="3235958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2335135" y="4414519"/>
            <a:ext cx="9277463" cy="41060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68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6" y="6035040"/>
            <a:ext cx="11093876" cy="1197428"/>
          </a:xfrm>
        </p:spPr>
        <p:txBody>
          <a:bodyPr anchor="ctr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3FF37-F200-4B6E-A000-B1EBD81B16FC}" type="datetimeFigureOut">
              <a:rPr lang="en-IN" smtClean="0"/>
              <a:t>27-08-2025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D5B0F-EDEB-4835-8781-0173D072B4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042312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2844800"/>
            <a:ext cx="10590792" cy="2187017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6029960"/>
            <a:ext cx="10590791" cy="1032480"/>
          </a:xfrm>
        </p:spPr>
        <p:txBody>
          <a:bodyPr anchor="t"/>
          <a:lstStyle>
            <a:lvl1pPr marL="0" indent="0" algn="l">
              <a:buNone/>
              <a:defRPr sz="24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3FF37-F200-4B6E-A000-B1EBD81B16FC}" type="datetimeFigureOut">
              <a:rPr lang="en-IN" smtClean="0"/>
              <a:t>27-08-2025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D5B0F-EDEB-4835-8781-0173D072B4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177265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168402"/>
            <a:ext cx="10590791" cy="848357"/>
          </a:xfrm>
        </p:spPr>
        <p:txBody>
          <a:bodyPr/>
          <a:lstStyle>
            <a:lvl1pPr>
              <a:defRPr sz="43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3124203"/>
            <a:ext cx="3770254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85944" y="3815717"/>
            <a:ext cx="3770255" cy="341675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5266" y="3124200"/>
            <a:ext cx="3776411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5415266" y="3815716"/>
            <a:ext cx="3776411" cy="341675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465762" y="3124201"/>
            <a:ext cx="377487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9465995" y="3815715"/>
            <a:ext cx="3774643" cy="341675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5284765" y="3083560"/>
            <a:ext cx="0" cy="41909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326881" y="3083560"/>
            <a:ext cx="0" cy="41909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3FF37-F200-4B6E-A000-B1EBD81B16FC}" type="datetimeFigureOut">
              <a:rPr lang="en-IN" smtClean="0"/>
              <a:t>27-08-2025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D5B0F-EDEB-4835-8781-0173D072B4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589897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168402"/>
            <a:ext cx="10590791" cy="848357"/>
          </a:xfrm>
        </p:spPr>
        <p:txBody>
          <a:bodyPr/>
          <a:lstStyle>
            <a:lvl1pPr>
              <a:defRPr sz="43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5439413"/>
            <a:ext cx="366052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601464" y="3124200"/>
            <a:ext cx="3229490" cy="190981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85945" y="6130927"/>
            <a:ext cx="3660526" cy="110154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82638" y="5439413"/>
            <a:ext cx="3660526" cy="691516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698155" y="3124200"/>
            <a:ext cx="3229492" cy="190981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5484206" y="6130926"/>
            <a:ext cx="3660526" cy="110154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79331" y="5439414"/>
            <a:ext cx="3661314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795637" y="3124200"/>
            <a:ext cx="3229490" cy="190981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79330" y="6130925"/>
            <a:ext cx="3661315" cy="110154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5286997" y="3083560"/>
            <a:ext cx="0" cy="41909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9357362" y="3083560"/>
            <a:ext cx="0" cy="41909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3FF37-F200-4B6E-A000-B1EBD81B16FC}" type="datetimeFigureOut">
              <a:rPr lang="en-IN" smtClean="0"/>
              <a:t>27-08-2025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73333" y="7670206"/>
            <a:ext cx="4373138" cy="36576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D5B0F-EDEB-4835-8781-0173D072B4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35705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168402"/>
            <a:ext cx="10590791" cy="8483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85945" y="3124200"/>
            <a:ext cx="10590791" cy="4099560"/>
          </a:xfrm>
        </p:spPr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834527" y="7670206"/>
            <a:ext cx="1188719" cy="365759"/>
          </a:xfrm>
        </p:spPr>
        <p:txBody>
          <a:bodyPr/>
          <a:lstStyle/>
          <a:p>
            <a:fld id="{A433FF37-F200-4B6E-A000-B1EBD81B16FC}" type="datetimeFigureOut">
              <a:rPr lang="en-IN" smtClean="0"/>
              <a:t>27-08-2025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D5B0F-EDEB-4835-8781-0173D072B4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130700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2283" y="1534160"/>
            <a:ext cx="1691958" cy="5698308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85945" y="1534160"/>
            <a:ext cx="7507230" cy="569830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783725" y="7670206"/>
            <a:ext cx="1190562" cy="365759"/>
          </a:xfrm>
        </p:spPr>
        <p:txBody>
          <a:bodyPr/>
          <a:lstStyle/>
          <a:p>
            <a:fld id="{A433FF37-F200-4B6E-A000-B1EBD81B16FC}" type="datetimeFigureOut">
              <a:rPr lang="en-IN" smtClean="0"/>
              <a:t>27-08-2025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D5B0F-EDEB-4835-8781-0173D072B4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3993354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60260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860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5945" y="3124200"/>
            <a:ext cx="10590791" cy="40995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3FF37-F200-4B6E-A000-B1EBD81B16FC}" type="datetimeFigureOut">
              <a:rPr lang="en-IN" smtClean="0"/>
              <a:t>27-08-2025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D5B0F-EDEB-4835-8781-0173D072B4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2559465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87041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2181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25965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2008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76233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96826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0453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3213174"/>
            <a:ext cx="5221230" cy="2740589"/>
          </a:xfrm>
        </p:spPr>
        <p:txBody>
          <a:bodyPr anchor="ctr"/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671" y="3213173"/>
            <a:ext cx="4509054" cy="2740589"/>
          </a:xfrm>
        </p:spPr>
        <p:txBody>
          <a:bodyPr anchor="ctr"/>
          <a:lstStyle>
            <a:lvl1pPr marL="0" indent="0" algn="l">
              <a:buNone/>
              <a:defRPr sz="24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3FF37-F200-4B6E-A000-B1EBD81B16FC}" type="datetimeFigureOut">
              <a:rPr lang="en-IN" smtClean="0"/>
              <a:t>27-08-2025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D5B0F-EDEB-4835-8781-0173D072B4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729175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5945" y="3124201"/>
            <a:ext cx="5790190" cy="409956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50455" y="3124200"/>
            <a:ext cx="5790191" cy="40995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3FF37-F200-4B6E-A000-B1EBD81B16FC}" type="datetimeFigureOut">
              <a:rPr lang="en-IN" smtClean="0"/>
              <a:t>27-08-2025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D5B0F-EDEB-4835-8781-0173D072B4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473430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6" y="3124200"/>
            <a:ext cx="579018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5945" y="3815715"/>
            <a:ext cx="5790190" cy="3408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50455" y="3124200"/>
            <a:ext cx="5790191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50455" y="3815715"/>
            <a:ext cx="5790191" cy="3408047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3FF37-F200-4B6E-A000-B1EBD81B16FC}" type="datetimeFigureOut">
              <a:rPr lang="en-IN" smtClean="0"/>
              <a:t>27-08-2025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D5B0F-EDEB-4835-8781-0173D072B4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456722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385945" y="1168402"/>
            <a:ext cx="10513696" cy="84835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3FF37-F200-4B6E-A000-B1EBD81B16FC}" type="datetimeFigureOut">
              <a:rPr lang="en-IN" smtClean="0"/>
              <a:t>27-08-2025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D5B0F-EDEB-4835-8781-0173D072B4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303446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3FF37-F200-4B6E-A000-B1EBD81B16FC}" type="datetimeFigureOut">
              <a:rPr lang="en-IN" smtClean="0"/>
              <a:t>27-08-2025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D5B0F-EDEB-4835-8781-0173D072B4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162735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6" y="1554480"/>
            <a:ext cx="3351790" cy="1920240"/>
          </a:xfrm>
        </p:spPr>
        <p:txBody>
          <a:bodyPr anchor="b"/>
          <a:lstStyle>
            <a:lvl1pPr algn="l">
              <a:defRPr sz="288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37375" y="1737360"/>
            <a:ext cx="6228079" cy="54864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385945" y="3755137"/>
            <a:ext cx="3351790" cy="3474719"/>
          </a:xfrm>
        </p:spPr>
        <p:txBody>
          <a:bodyPr/>
          <a:lstStyle>
            <a:lvl1pPr marL="0" indent="0">
              <a:buNone/>
              <a:defRPr sz="168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3FF37-F200-4B6E-A000-B1EBD81B16FC}" type="datetimeFigureOut">
              <a:rPr lang="en-IN" smtClean="0"/>
              <a:t>27-08-2025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D5B0F-EDEB-4835-8781-0173D072B4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738615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6" y="2032000"/>
            <a:ext cx="4638161" cy="2082800"/>
          </a:xfrm>
        </p:spPr>
        <p:txBody>
          <a:bodyPr anchor="b">
            <a:normAutofit/>
          </a:bodyPr>
          <a:lstStyle>
            <a:lvl1pPr algn="l">
              <a:defRPr sz="432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57444" y="1371600"/>
            <a:ext cx="3872632" cy="548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385945" y="4389120"/>
            <a:ext cx="4631054" cy="1645920"/>
          </a:xfrm>
        </p:spPr>
        <p:txBody>
          <a:bodyPr>
            <a:normAutofit/>
          </a:bodyPr>
          <a:lstStyle>
            <a:lvl1pPr marL="0" indent="0">
              <a:buNone/>
              <a:defRPr sz="168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3FF37-F200-4B6E-A000-B1EBD81B16FC}" type="datetimeFigureOut">
              <a:rPr lang="en-IN" smtClean="0"/>
              <a:t>27-08-2025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D5B0F-EDEB-4835-8781-0173D072B4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042410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8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385945" y="1168402"/>
            <a:ext cx="10513696" cy="8483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3124200"/>
            <a:ext cx="10513696" cy="4099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783725" y="7670206"/>
            <a:ext cx="1188719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accent1"/>
                </a:solidFill>
              </a:defRPr>
            </a:lvl1pPr>
          </a:lstStyle>
          <a:p>
            <a:fld id="{A433FF37-F200-4B6E-A000-B1EBD81B16FC}" type="datetimeFigureOut">
              <a:rPr lang="en-IN" smtClean="0"/>
              <a:t>27-08-2025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3333" y="7670206"/>
            <a:ext cx="4631754" cy="3657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2423049" y="354876"/>
            <a:ext cx="1005839" cy="9212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360" b="0" i="0">
                <a:solidFill>
                  <a:schemeClr val="bg1"/>
                </a:solidFill>
              </a:defRPr>
            </a:lvl1pPr>
          </a:lstStyle>
          <a:p>
            <a:fld id="{B87D5B0F-EDEB-4835-8781-0173D072B4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3884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  <p:sldLayoutId id="2147483804" r:id="rId16"/>
    <p:sldLayoutId id="2147483805" r:id="rId17"/>
    <p:sldLayoutId id="2147483806" r:id="rId18"/>
    <p:sldLayoutId id="2147483807" r:id="rId19"/>
    <p:sldLayoutId id="2147483808" r:id="rId20"/>
    <p:sldLayoutId id="2147483809" r:id="rId21"/>
    <p:sldLayoutId id="2147483810" r:id="rId22"/>
    <p:sldLayoutId id="2147483811" r:id="rId23"/>
    <p:sldLayoutId id="2147483812" r:id="rId24"/>
    <p:sldLayoutId id="2147483813" r:id="rId25"/>
    <p:sldLayoutId id="2147483814" r:id="rId26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6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2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203" y="971067"/>
            <a:ext cx="4550735" cy="682610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093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TrackMate Pro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5831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 Next.js and MongoDB-powered platform designed to streamline student project workflows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24280"/>
            <a:ext cx="31402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 smtClean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Presented by: </a:t>
            </a:r>
            <a:r>
              <a:rPr lang="en-US" sz="1750" dirty="0" err="1" smtClean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Yash</a:t>
            </a:r>
            <a:r>
              <a:rPr lang="en-US" sz="1750" dirty="0" smtClean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750" dirty="0" err="1" smtClean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Baldaniya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89" y="56764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Role</a:t>
            </a:r>
            <a:r>
              <a:rPr lang="en-US" sz="1750" dirty="0" smtClean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: </a:t>
            </a:r>
            <a:r>
              <a:rPr lang="en-US" sz="1750" dirty="0" err="1" smtClean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Yash</a:t>
            </a:r>
            <a:r>
              <a:rPr lang="en-US" sz="1750" dirty="0" smtClean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750" dirty="0" err="1" smtClean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Baldaniya</a:t>
            </a:r>
            <a:r>
              <a:rPr lang="en-US" sz="1750" dirty="0" smtClean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750" dirty="0" smtClean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  <a:sym typeface="Wingdings" panose="05000000000000000000" pitchFamily="2" charset="2"/>
              </a:rPr>
              <a:t></a:t>
            </a:r>
            <a:r>
              <a:rPr lang="en-US" sz="1750" dirty="0" smtClean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UI Design (Frontend)</a:t>
            </a:r>
            <a:endParaRPr lang="en-US" sz="1750" dirty="0"/>
          </a:p>
        </p:txBody>
      </p:sp>
      <p:sp>
        <p:nvSpPr>
          <p:cNvPr id="7" name="TextBox 6"/>
          <p:cNvSpPr txBox="1"/>
          <p:nvPr/>
        </p:nvSpPr>
        <p:spPr>
          <a:xfrm>
            <a:off x="2222204" y="5087183"/>
            <a:ext cx="2381693" cy="407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50" dirty="0" err="1" smtClean="0"/>
              <a:t>Kartik</a:t>
            </a:r>
            <a:r>
              <a:rPr lang="en-IN" sz="2050" dirty="0" smtClean="0"/>
              <a:t> </a:t>
            </a:r>
            <a:r>
              <a:rPr lang="en-IN" sz="2050" dirty="0" err="1" smtClean="0"/>
              <a:t>Guleria</a:t>
            </a:r>
            <a:endParaRPr lang="en-IN" sz="2050" dirty="0"/>
          </a:p>
        </p:txBody>
      </p:sp>
      <p:sp>
        <p:nvSpPr>
          <p:cNvPr id="8" name="TextBox 7"/>
          <p:cNvSpPr txBox="1"/>
          <p:nvPr/>
        </p:nvSpPr>
        <p:spPr>
          <a:xfrm>
            <a:off x="1234933" y="6016890"/>
            <a:ext cx="4788303" cy="407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50" dirty="0" err="1" smtClean="0"/>
              <a:t>Kartik</a:t>
            </a:r>
            <a:r>
              <a:rPr lang="en-IN" sz="2050" dirty="0" smtClean="0"/>
              <a:t> </a:t>
            </a:r>
            <a:r>
              <a:rPr lang="en-IN" sz="2050" dirty="0" err="1" smtClean="0"/>
              <a:t>Guleria</a:t>
            </a:r>
            <a:r>
              <a:rPr lang="en-IN" sz="2050" dirty="0" smtClean="0"/>
              <a:t> </a:t>
            </a:r>
            <a:r>
              <a:rPr lang="en-IN" sz="2050" dirty="0" smtClean="0">
                <a:sym typeface="Wingdings" panose="05000000000000000000" pitchFamily="2" charset="2"/>
              </a:rPr>
              <a:t> Backend </a:t>
            </a:r>
            <a:endParaRPr lang="en-IN" sz="20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816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UI Screenshots</a:t>
            </a:r>
            <a:endParaRPr lang="en-US" sz="4450" dirty="0"/>
          </a:p>
        </p:txBody>
      </p:sp>
      <p:sp>
        <p:nvSpPr>
          <p:cNvPr id="7" name="Text 1"/>
          <p:cNvSpPr/>
          <p:nvPr/>
        </p:nvSpPr>
        <p:spPr>
          <a:xfrm>
            <a:off x="793790" y="63485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Each interface was designed with consistency, usability, and responsive behavior as primary considerations</a:t>
            </a:r>
            <a:endParaRPr lang="en-US" sz="175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95557"/>
            <a:ext cx="7998517" cy="48534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989752" y="3729216"/>
            <a:ext cx="307144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 smtClean="0"/>
              <a:t>PROJECT PAGE FOR ADMIN ROLE</a:t>
            </a:r>
            <a:endParaRPr lang="en-IN" sz="4400" b="1" dirty="0"/>
          </a:p>
        </p:txBody>
      </p:sp>
    </p:spTree>
    <p:extLst>
      <p:ext uri="{BB962C8B-B14F-4D97-AF65-F5344CB8AC3E}">
        <p14:creationId xmlns:p14="http://schemas.microsoft.com/office/powerpoint/2010/main" val="176832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6006" y="739616"/>
            <a:ext cx="4319707" cy="536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chemeClr val="bg1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Challenges &amp; Solutions</a:t>
            </a:r>
            <a:endParaRPr lang="en-US" sz="3350" dirty="0">
              <a:solidFill>
                <a:schemeClr val="bg1"/>
              </a:solidFill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28" y="1855113"/>
            <a:ext cx="5551646" cy="555164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32013" y="1715095"/>
            <a:ext cx="6505694" cy="1611392"/>
          </a:xfrm>
          <a:prstGeom prst="roundRect">
            <a:avLst>
              <a:gd name="adj" fmla="val 6810"/>
            </a:avLst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7532013" y="1692235"/>
            <a:ext cx="6505694" cy="91440"/>
          </a:xfrm>
          <a:prstGeom prst="roundRect">
            <a:avLst>
              <a:gd name="adj" fmla="val 78790"/>
            </a:avLst>
          </a:prstGeom>
          <a:solidFill>
            <a:srgbClr val="437066"/>
          </a:solidFill>
          <a:ln/>
        </p:spPr>
      </p:sp>
      <p:sp>
        <p:nvSpPr>
          <p:cNvPr id="6" name="Shape 3"/>
          <p:cNvSpPr/>
          <p:nvPr/>
        </p:nvSpPr>
        <p:spPr>
          <a:xfrm>
            <a:off x="10527506" y="1457801"/>
            <a:ext cx="514588" cy="514588"/>
          </a:xfrm>
          <a:prstGeom prst="roundRect">
            <a:avLst>
              <a:gd name="adj" fmla="val 177696"/>
            </a:avLst>
          </a:prstGeom>
          <a:solidFill>
            <a:srgbClr val="437066"/>
          </a:solidFill>
          <a:ln/>
        </p:spPr>
      </p:sp>
      <p:sp>
        <p:nvSpPr>
          <p:cNvPr id="7" name="Text 4"/>
          <p:cNvSpPr/>
          <p:nvPr/>
        </p:nvSpPr>
        <p:spPr>
          <a:xfrm>
            <a:off x="10681930" y="1586389"/>
            <a:ext cx="205740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726323" y="2143839"/>
            <a:ext cx="2883218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Responsive Design Complexity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726323" y="2583299"/>
            <a:ext cx="6117074" cy="548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Implemented a custom grid system with breakpoints to maintain UI integrity across devices, testing extensively on various screen sizes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7532013" y="3755231"/>
            <a:ext cx="6505694" cy="1611392"/>
          </a:xfrm>
          <a:prstGeom prst="roundRect">
            <a:avLst>
              <a:gd name="adj" fmla="val 6810"/>
            </a:avLst>
          </a:prstGeom>
          <a:solidFill>
            <a:srgbClr val="FFFFFF"/>
          </a:solidFill>
          <a:ln/>
        </p:spPr>
      </p:sp>
      <p:sp>
        <p:nvSpPr>
          <p:cNvPr id="11" name="Shape 8"/>
          <p:cNvSpPr/>
          <p:nvPr/>
        </p:nvSpPr>
        <p:spPr>
          <a:xfrm>
            <a:off x="7532013" y="3732371"/>
            <a:ext cx="6505694" cy="91440"/>
          </a:xfrm>
          <a:prstGeom prst="roundRect">
            <a:avLst>
              <a:gd name="adj" fmla="val 78790"/>
            </a:avLst>
          </a:prstGeom>
          <a:solidFill>
            <a:srgbClr val="437066"/>
          </a:solidFill>
          <a:ln/>
        </p:spPr>
      </p:sp>
      <p:sp>
        <p:nvSpPr>
          <p:cNvPr id="12" name="Shape 9"/>
          <p:cNvSpPr/>
          <p:nvPr/>
        </p:nvSpPr>
        <p:spPr>
          <a:xfrm>
            <a:off x="10527506" y="3497937"/>
            <a:ext cx="514588" cy="514588"/>
          </a:xfrm>
          <a:prstGeom prst="roundRect">
            <a:avLst>
              <a:gd name="adj" fmla="val 177696"/>
            </a:avLst>
          </a:prstGeom>
          <a:solidFill>
            <a:srgbClr val="437066"/>
          </a:solidFill>
          <a:ln/>
        </p:spPr>
      </p:sp>
      <p:sp>
        <p:nvSpPr>
          <p:cNvPr id="13" name="Text 10"/>
          <p:cNvSpPr/>
          <p:nvPr/>
        </p:nvSpPr>
        <p:spPr>
          <a:xfrm>
            <a:off x="10681930" y="3626525"/>
            <a:ext cx="205740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726323" y="4183975"/>
            <a:ext cx="3038951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Frontend-Backend Coordination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7726323" y="4623435"/>
            <a:ext cx="6117074" cy="548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Created detailed API contracts with teammate early in development, used mock data for UI development before integration</a:t>
            </a:r>
            <a:endParaRPr lang="en-US" sz="1350" dirty="0"/>
          </a:p>
        </p:txBody>
      </p:sp>
      <p:sp>
        <p:nvSpPr>
          <p:cNvPr id="16" name="Shape 13"/>
          <p:cNvSpPr/>
          <p:nvPr/>
        </p:nvSpPr>
        <p:spPr>
          <a:xfrm>
            <a:off x="7532013" y="5795367"/>
            <a:ext cx="6505694" cy="1611392"/>
          </a:xfrm>
          <a:prstGeom prst="roundRect">
            <a:avLst>
              <a:gd name="adj" fmla="val 6810"/>
            </a:avLst>
          </a:prstGeom>
          <a:solidFill>
            <a:srgbClr val="FFFFFF"/>
          </a:solidFill>
          <a:ln/>
        </p:spPr>
      </p:sp>
      <p:sp>
        <p:nvSpPr>
          <p:cNvPr id="17" name="Shape 14"/>
          <p:cNvSpPr/>
          <p:nvPr/>
        </p:nvSpPr>
        <p:spPr>
          <a:xfrm>
            <a:off x="7532013" y="5772507"/>
            <a:ext cx="6505694" cy="91440"/>
          </a:xfrm>
          <a:prstGeom prst="roundRect">
            <a:avLst>
              <a:gd name="adj" fmla="val 78790"/>
            </a:avLst>
          </a:prstGeom>
          <a:solidFill>
            <a:srgbClr val="437066"/>
          </a:solidFill>
          <a:ln/>
        </p:spPr>
      </p:sp>
      <p:sp>
        <p:nvSpPr>
          <p:cNvPr id="18" name="Shape 15"/>
          <p:cNvSpPr/>
          <p:nvPr/>
        </p:nvSpPr>
        <p:spPr>
          <a:xfrm>
            <a:off x="10527506" y="5538073"/>
            <a:ext cx="514588" cy="514588"/>
          </a:xfrm>
          <a:prstGeom prst="roundRect">
            <a:avLst>
              <a:gd name="adj" fmla="val 177696"/>
            </a:avLst>
          </a:prstGeom>
          <a:solidFill>
            <a:srgbClr val="437066"/>
          </a:solidFill>
          <a:ln/>
        </p:spPr>
      </p:sp>
      <p:sp>
        <p:nvSpPr>
          <p:cNvPr id="19" name="Text 16"/>
          <p:cNvSpPr/>
          <p:nvPr/>
        </p:nvSpPr>
        <p:spPr>
          <a:xfrm>
            <a:off x="10681930" y="5666661"/>
            <a:ext cx="205740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7726323" y="6224111"/>
            <a:ext cx="2542222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Next.js Routing Complexity</a:t>
            </a:r>
            <a:endParaRPr lang="en-US" sz="1650" dirty="0"/>
          </a:p>
        </p:txBody>
      </p:sp>
      <p:sp>
        <p:nvSpPr>
          <p:cNvPr id="21" name="Text 18"/>
          <p:cNvSpPr/>
          <p:nvPr/>
        </p:nvSpPr>
        <p:spPr>
          <a:xfrm>
            <a:off x="7726323" y="6663571"/>
            <a:ext cx="6117074" cy="548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Invested time learning Next.js documentation thoroughly, implementing nested dynamic routes for project-specific pages</a:t>
            </a:r>
            <a:endParaRPr lang="en-US" sz="13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852" y="567333"/>
            <a:ext cx="6101001" cy="642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chemeClr val="bg1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Next Steps in Development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19852" y="1621393"/>
            <a:ext cx="13190696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With the UI design foundation established, we're now focusing on bringing the platform to life: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Shape 2"/>
          <p:cNvSpPr/>
          <p:nvPr/>
        </p:nvSpPr>
        <p:spPr>
          <a:xfrm>
            <a:off x="822663" y="2870402"/>
            <a:ext cx="6492478" cy="334479"/>
          </a:xfrm>
          <a:prstGeom prst="roundRect">
            <a:avLst>
              <a:gd name="adj" fmla="val 42014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25473" y="2901553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Backend Integration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925473" y="3346133"/>
            <a:ext cx="6081236" cy="987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Connect all UI components to the API endpoints developed by my teammate, replacing mock data with real database interactions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467598" y="2901619"/>
            <a:ext cx="6393301" cy="300282"/>
          </a:xfrm>
          <a:prstGeom prst="roundRect">
            <a:avLst>
              <a:gd name="adj" fmla="val 42014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96040" y="2890850"/>
            <a:ext cx="2934295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Database Implementation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7729897" y="3335429"/>
            <a:ext cx="6081355" cy="987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Link form submissions directly to MongoDB collections, establish data validation rules, and optimize query performance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822660" y="5116153"/>
            <a:ext cx="6492478" cy="285197"/>
          </a:xfrm>
          <a:prstGeom prst="roundRect">
            <a:avLst>
              <a:gd name="adj" fmla="val 42014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28281" y="5122663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Testing &amp; Refinement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1028281" y="5567243"/>
            <a:ext cx="6081236" cy="987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Conduct comprehensive user testing with students and faculty, identify usability issues, and implement improvements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467598" y="5100702"/>
            <a:ext cx="6492597" cy="323504"/>
          </a:xfrm>
          <a:prstGeom prst="roundRect">
            <a:avLst>
              <a:gd name="adj" fmla="val 42014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673221" y="5097600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Deployment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7673221" y="5542179"/>
            <a:ext cx="6081355" cy="987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Set up CI/CD pipeline for automated testing, deploy the application to Vercel for frontend and AWS for backend services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19852" y="7333178"/>
            <a:ext cx="13190696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Our goal is to have a fully functional prototype ready for department-wide testing within the next two weeks.</a:t>
            </a: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075" y="623173"/>
            <a:ext cx="5794177" cy="708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chemeClr val="bg1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Conclusion &amp; Learnings</a:t>
            </a:r>
            <a:endParaRPr lang="en-US" sz="4450" dirty="0">
              <a:solidFill>
                <a:schemeClr val="bg1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93075" y="1897737"/>
            <a:ext cx="3399234" cy="424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chemeClr val="bg1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Key Accomplishments</a:t>
            </a:r>
            <a:endParaRPr lang="en-US" sz="2650" dirty="0">
              <a:solidFill>
                <a:schemeClr val="bg1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793075" y="2783044"/>
            <a:ext cx="7605355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Successfully designed all post-login UI screens through the project creation phase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075" y="3587192"/>
            <a:ext cx="7605355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Established a consistent, user-friendly interface design system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075" y="4028914"/>
            <a:ext cx="7605355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Created responsive layouts that work across devices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075" y="4470636"/>
            <a:ext cx="7605355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Developed reusable components for future expansion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075" y="5059638"/>
            <a:ext cx="3399234" cy="424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437066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Valuable Takeaways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93075" y="5711029"/>
            <a:ext cx="7605355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Gained practical experience with Next.js in a real-world application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075" y="6152751"/>
            <a:ext cx="7605355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Developed deeper understanding of frontend-backend workflows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075" y="6594473"/>
            <a:ext cx="7605355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Learned the importance of early planning for complex interfaces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075" y="7036195"/>
            <a:ext cx="7605355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Ready to tackle the integration and deployment phases with confidence</a:t>
            </a:r>
            <a:endParaRPr lang="en-US" sz="175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8977" y="3041528"/>
            <a:ext cx="4885849" cy="488584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8770" y="501968"/>
            <a:ext cx="4563428" cy="570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chemeClr val="bg1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Project Overview</a:t>
            </a:r>
            <a:endParaRPr lang="en-US" sz="3550" dirty="0">
              <a:solidFill>
                <a:schemeClr val="bg1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638770" y="1510308"/>
            <a:ext cx="7143631" cy="583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Our web-based platform simplifies college project management with distinct access for different stakeholders: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Shape 2"/>
          <p:cNvSpPr/>
          <p:nvPr/>
        </p:nvSpPr>
        <p:spPr>
          <a:xfrm>
            <a:off x="638770" y="2299454"/>
            <a:ext cx="7143631" cy="1170384"/>
          </a:xfrm>
          <a:prstGeom prst="roundRect">
            <a:avLst>
              <a:gd name="adj" fmla="val 6551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38770" y="2299454"/>
            <a:ext cx="45720" cy="1170384"/>
          </a:xfrm>
          <a:prstGeom prst="roundRect">
            <a:avLst>
              <a:gd name="adj" fmla="val 167687"/>
            </a:avLst>
          </a:prstGeom>
          <a:solidFill>
            <a:srgbClr val="437066"/>
          </a:solidFill>
          <a:ln/>
        </p:spPr>
      </p:sp>
      <p:sp>
        <p:nvSpPr>
          <p:cNvPr id="6" name="Text 4"/>
          <p:cNvSpPr/>
          <p:nvPr/>
        </p:nvSpPr>
        <p:spPr>
          <a:xfrm>
            <a:off x="889873" y="2504837"/>
            <a:ext cx="2281714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Students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889873" y="2972514"/>
            <a:ext cx="6687145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Create projects, form teams, submit weekly progress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638770" y="3652361"/>
            <a:ext cx="7143631" cy="1170384"/>
          </a:xfrm>
          <a:prstGeom prst="roundRect">
            <a:avLst>
              <a:gd name="adj" fmla="val 6551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638770" y="3652361"/>
            <a:ext cx="45720" cy="1170384"/>
          </a:xfrm>
          <a:prstGeom prst="roundRect">
            <a:avLst>
              <a:gd name="adj" fmla="val 167687"/>
            </a:avLst>
          </a:prstGeom>
          <a:solidFill>
            <a:srgbClr val="437066"/>
          </a:solidFill>
          <a:ln/>
        </p:spPr>
      </p:sp>
      <p:sp>
        <p:nvSpPr>
          <p:cNvPr id="10" name="Text 8"/>
          <p:cNvSpPr/>
          <p:nvPr/>
        </p:nvSpPr>
        <p:spPr>
          <a:xfrm>
            <a:off x="889873" y="3857744"/>
            <a:ext cx="2281714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Faculty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889873" y="4325422"/>
            <a:ext cx="6687145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Guide projects, review submissions, provide feedback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638770" y="5005268"/>
            <a:ext cx="7143631" cy="1170384"/>
          </a:xfrm>
          <a:prstGeom prst="roundRect">
            <a:avLst>
              <a:gd name="adj" fmla="val 6551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638770" y="5005268"/>
            <a:ext cx="45720" cy="1170384"/>
          </a:xfrm>
          <a:prstGeom prst="roundRect">
            <a:avLst>
              <a:gd name="adj" fmla="val 167687"/>
            </a:avLst>
          </a:prstGeom>
          <a:solidFill>
            <a:srgbClr val="437066"/>
          </a:solidFill>
          <a:ln/>
        </p:spPr>
      </p:sp>
      <p:sp>
        <p:nvSpPr>
          <p:cNvPr id="14" name="Text 12"/>
          <p:cNvSpPr/>
          <p:nvPr/>
        </p:nvSpPr>
        <p:spPr>
          <a:xfrm>
            <a:off x="889873" y="5210651"/>
            <a:ext cx="2281714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HOD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889873" y="5678329"/>
            <a:ext cx="6687145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Oversee department projects, assign guides, track overall progress</a:t>
            </a:r>
            <a:endParaRPr lang="en-US" sz="1400" dirty="0"/>
          </a:p>
        </p:txBody>
      </p:sp>
      <p:sp>
        <p:nvSpPr>
          <p:cNvPr id="16" name="Shape 14"/>
          <p:cNvSpPr/>
          <p:nvPr/>
        </p:nvSpPr>
        <p:spPr>
          <a:xfrm>
            <a:off x="638770" y="6358176"/>
            <a:ext cx="7143631" cy="1170384"/>
          </a:xfrm>
          <a:prstGeom prst="roundRect">
            <a:avLst>
              <a:gd name="adj" fmla="val 6551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638770" y="6358176"/>
            <a:ext cx="45720" cy="1170384"/>
          </a:xfrm>
          <a:prstGeom prst="roundRect">
            <a:avLst>
              <a:gd name="adj" fmla="val 167687"/>
            </a:avLst>
          </a:prstGeom>
          <a:solidFill>
            <a:srgbClr val="437066"/>
          </a:solidFill>
          <a:ln/>
        </p:spPr>
      </p:sp>
      <p:sp>
        <p:nvSpPr>
          <p:cNvPr id="18" name="Text 16"/>
          <p:cNvSpPr/>
          <p:nvPr/>
        </p:nvSpPr>
        <p:spPr>
          <a:xfrm>
            <a:off x="889873" y="6563558"/>
            <a:ext cx="2281714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Admin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889873" y="7031236"/>
            <a:ext cx="6687145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System maintenance, user management</a:t>
            </a:r>
            <a:endParaRPr lang="en-US" sz="1400" dirty="0"/>
          </a:p>
        </p:txBody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1129" y="2073186"/>
            <a:ext cx="5015746" cy="545537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23799" y="1235393"/>
            <a:ext cx="5670590" cy="1071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400" dirty="0">
                <a:solidFill>
                  <a:schemeClr val="bg1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Flowchart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085" y="2739529"/>
            <a:ext cx="7276322" cy="52880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880253" y="1944172"/>
            <a:ext cx="89638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397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chemeClr val="bg1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Tools &amp; Technologies</a:t>
            </a:r>
            <a:endParaRPr lang="en-US" sz="4450" dirty="0">
              <a:solidFill>
                <a:schemeClr val="bg1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91362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Our technology stack combines modern frameworks for optimal performance and development efficiency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496748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44253" y="36314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Frontend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44253" y="4121826"/>
            <a:ext cx="552914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Next.js React framework providing server-side rendering and intuitive routing for a responsive user experience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3496748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307348" y="36314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Backend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8307348" y="4121826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Node.js with Express framework handling 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API endpoints, authentication, and business logic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664161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644253" y="57988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Database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644253" y="6289240"/>
            <a:ext cx="552914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MongoDB Compass for flexible document-based storage, visual data exploration, and efficient querying of project information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5664161"/>
            <a:ext cx="566976" cy="566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307348" y="57988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Version Control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8307348" y="6289240"/>
            <a:ext cx="55292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GitHub for collaborative development, code reviews, issue tracking, and maintaining development history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6034" y="1082278"/>
            <a:ext cx="7020639" cy="585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chemeClr val="bg1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Week-by-Week Frontend Progress</a:t>
            </a:r>
            <a:endParaRPr lang="en-US" sz="3650" dirty="0">
              <a:solidFill>
                <a:schemeClr val="bg1"/>
              </a:solidFill>
            </a:endParaRPr>
          </a:p>
        </p:txBody>
      </p:sp>
      <p:sp>
        <p:nvSpPr>
          <p:cNvPr id="3" name="Shape 1"/>
          <p:cNvSpPr/>
          <p:nvPr/>
        </p:nvSpPr>
        <p:spPr>
          <a:xfrm>
            <a:off x="667404" y="5367813"/>
            <a:ext cx="13318331" cy="22860"/>
          </a:xfrm>
          <a:prstGeom prst="roundRect">
            <a:avLst>
              <a:gd name="adj" fmla="val 344432"/>
            </a:avLst>
          </a:prstGeom>
          <a:solidFill>
            <a:srgbClr val="C5D2CF"/>
          </a:solidFill>
          <a:ln/>
        </p:spPr>
      </p:sp>
      <p:sp>
        <p:nvSpPr>
          <p:cNvPr id="4" name="Shape 2"/>
          <p:cNvSpPr/>
          <p:nvPr/>
        </p:nvSpPr>
        <p:spPr>
          <a:xfrm>
            <a:off x="3237905" y="4783415"/>
            <a:ext cx="22860" cy="562332"/>
          </a:xfrm>
          <a:prstGeom prst="roundRect">
            <a:avLst>
              <a:gd name="adj" fmla="val 344432"/>
            </a:avLst>
          </a:prstGeom>
          <a:solidFill>
            <a:srgbClr val="C5D2CF"/>
          </a:solidFill>
          <a:ln/>
        </p:spPr>
      </p:sp>
      <p:sp>
        <p:nvSpPr>
          <p:cNvPr id="5" name="Shape 3"/>
          <p:cNvSpPr/>
          <p:nvPr/>
        </p:nvSpPr>
        <p:spPr>
          <a:xfrm>
            <a:off x="3049845" y="5156953"/>
            <a:ext cx="421719" cy="421719"/>
          </a:xfrm>
          <a:prstGeom prst="roundRect">
            <a:avLst>
              <a:gd name="adj" fmla="val 1867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3120151" y="5192077"/>
            <a:ext cx="281107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982569" y="2815708"/>
            <a:ext cx="2556391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Week 1: Planning &amp; Setup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854809" y="3220997"/>
            <a:ext cx="481191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Collaborated on project structure planning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854809" y="3586638"/>
            <a:ext cx="481191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Established division of responsibilities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854809" y="3952279"/>
            <a:ext cx="481191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Set up basic Next.js project architecture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854809" y="4317023"/>
            <a:ext cx="481191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Created component library foundations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5948363" y="5349639"/>
            <a:ext cx="22860" cy="562332"/>
          </a:xfrm>
          <a:prstGeom prst="roundRect">
            <a:avLst>
              <a:gd name="adj" fmla="val 344432"/>
            </a:avLst>
          </a:prstGeom>
          <a:solidFill>
            <a:srgbClr val="C5D2CF"/>
          </a:solidFill>
          <a:ln/>
        </p:spPr>
      </p:sp>
      <p:sp>
        <p:nvSpPr>
          <p:cNvPr id="13" name="Shape 11"/>
          <p:cNvSpPr/>
          <p:nvPr/>
        </p:nvSpPr>
        <p:spPr>
          <a:xfrm>
            <a:off x="5760303" y="5156953"/>
            <a:ext cx="421719" cy="421719"/>
          </a:xfrm>
          <a:prstGeom prst="roundRect">
            <a:avLst>
              <a:gd name="adj" fmla="val 1867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5830609" y="5192077"/>
            <a:ext cx="281107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4284523" y="6117669"/>
            <a:ext cx="3373279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Week 2: Dashboard Development</a:t>
            </a:r>
            <a:endParaRPr lang="en-US" sz="1800" dirty="0"/>
          </a:p>
        </p:txBody>
      </p:sp>
      <p:sp>
        <p:nvSpPr>
          <p:cNvPr id="16" name="Text 14"/>
          <p:cNvSpPr/>
          <p:nvPr/>
        </p:nvSpPr>
        <p:spPr>
          <a:xfrm>
            <a:off x="3565267" y="6522958"/>
            <a:ext cx="481191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Designed Student Dashboard UI with navigation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3565267" y="6888598"/>
            <a:ext cx="481191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Implemented responsive layout grid system</a:t>
            </a: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3565267" y="7254239"/>
            <a:ext cx="481191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Created project section navigation components</a:t>
            </a:r>
            <a:endParaRPr lang="en-US" sz="1450" dirty="0"/>
          </a:p>
        </p:txBody>
      </p:sp>
      <p:sp>
        <p:nvSpPr>
          <p:cNvPr id="19" name="Text 17"/>
          <p:cNvSpPr/>
          <p:nvPr/>
        </p:nvSpPr>
        <p:spPr>
          <a:xfrm>
            <a:off x="3565267" y="7619880"/>
            <a:ext cx="481191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Established consistent styling patterns</a:t>
            </a:r>
            <a:endParaRPr lang="en-US" sz="1450" dirty="0"/>
          </a:p>
        </p:txBody>
      </p:sp>
      <p:sp>
        <p:nvSpPr>
          <p:cNvPr id="20" name="Shape 18"/>
          <p:cNvSpPr/>
          <p:nvPr/>
        </p:nvSpPr>
        <p:spPr>
          <a:xfrm>
            <a:off x="8647509" y="4811232"/>
            <a:ext cx="22860" cy="562332"/>
          </a:xfrm>
          <a:prstGeom prst="roundRect">
            <a:avLst>
              <a:gd name="adj" fmla="val 344432"/>
            </a:avLst>
          </a:prstGeom>
          <a:solidFill>
            <a:srgbClr val="C5D2CF"/>
          </a:solidFill>
          <a:ln/>
        </p:spPr>
      </p:sp>
      <p:sp>
        <p:nvSpPr>
          <p:cNvPr id="21" name="Shape 19"/>
          <p:cNvSpPr/>
          <p:nvPr/>
        </p:nvSpPr>
        <p:spPr>
          <a:xfrm>
            <a:off x="8447097" y="5110452"/>
            <a:ext cx="421719" cy="421719"/>
          </a:xfrm>
          <a:prstGeom prst="roundRect">
            <a:avLst>
              <a:gd name="adj" fmla="val 1867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8541186" y="5192077"/>
            <a:ext cx="281107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6961286" y="2815708"/>
            <a:ext cx="3441025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Week 3: Project Creation Interface</a:t>
            </a:r>
            <a:endParaRPr lang="en-US" sz="1800" dirty="0"/>
          </a:p>
        </p:txBody>
      </p:sp>
      <p:sp>
        <p:nvSpPr>
          <p:cNvPr id="24" name="Text 22"/>
          <p:cNvSpPr/>
          <p:nvPr/>
        </p:nvSpPr>
        <p:spPr>
          <a:xfrm>
            <a:off x="6275843" y="3220997"/>
            <a:ext cx="481191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Built Create Project Page with form validation</a:t>
            </a:r>
            <a:endParaRPr lang="en-US" sz="1450" dirty="0"/>
          </a:p>
        </p:txBody>
      </p:sp>
      <p:sp>
        <p:nvSpPr>
          <p:cNvPr id="25" name="Text 23"/>
          <p:cNvSpPr/>
          <p:nvPr/>
        </p:nvSpPr>
        <p:spPr>
          <a:xfrm>
            <a:off x="6275843" y="3586638"/>
            <a:ext cx="481191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Designed project description text editor</a:t>
            </a:r>
            <a:endParaRPr lang="en-US" sz="1450" dirty="0"/>
          </a:p>
        </p:txBody>
      </p:sp>
      <p:sp>
        <p:nvSpPr>
          <p:cNvPr id="26" name="Text 24"/>
          <p:cNvSpPr/>
          <p:nvPr/>
        </p:nvSpPr>
        <p:spPr>
          <a:xfrm>
            <a:off x="6275843" y="3952279"/>
            <a:ext cx="481191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Implemented Add Members interface with search</a:t>
            </a:r>
            <a:endParaRPr lang="en-US" sz="1450" dirty="0"/>
          </a:p>
        </p:txBody>
      </p:sp>
      <p:sp>
        <p:nvSpPr>
          <p:cNvPr id="27" name="Text 25"/>
          <p:cNvSpPr/>
          <p:nvPr/>
        </p:nvSpPr>
        <p:spPr>
          <a:xfrm>
            <a:off x="6275843" y="4317920"/>
            <a:ext cx="481191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Created team role assignment components</a:t>
            </a:r>
            <a:endParaRPr lang="en-US" sz="1450" dirty="0"/>
          </a:p>
        </p:txBody>
      </p:sp>
      <p:sp>
        <p:nvSpPr>
          <p:cNvPr id="28" name="Shape 26"/>
          <p:cNvSpPr/>
          <p:nvPr/>
        </p:nvSpPr>
        <p:spPr>
          <a:xfrm>
            <a:off x="11369397" y="5319787"/>
            <a:ext cx="22860" cy="562332"/>
          </a:xfrm>
          <a:prstGeom prst="roundRect">
            <a:avLst>
              <a:gd name="adj" fmla="val 344432"/>
            </a:avLst>
          </a:prstGeom>
          <a:solidFill>
            <a:srgbClr val="C5D2CF"/>
          </a:solidFill>
          <a:ln/>
        </p:spPr>
      </p:sp>
      <p:sp>
        <p:nvSpPr>
          <p:cNvPr id="29" name="Shape 27"/>
          <p:cNvSpPr/>
          <p:nvPr/>
        </p:nvSpPr>
        <p:spPr>
          <a:xfrm>
            <a:off x="11169968" y="5108927"/>
            <a:ext cx="421719" cy="421719"/>
          </a:xfrm>
          <a:prstGeom prst="roundRect">
            <a:avLst>
              <a:gd name="adj" fmla="val 1867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30" name="Text 28"/>
          <p:cNvSpPr/>
          <p:nvPr/>
        </p:nvSpPr>
        <p:spPr>
          <a:xfrm>
            <a:off x="11251644" y="5192077"/>
            <a:ext cx="281107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4</a:t>
            </a:r>
            <a:endParaRPr lang="en-US" sz="2200" dirty="0"/>
          </a:p>
        </p:txBody>
      </p:sp>
      <p:sp>
        <p:nvSpPr>
          <p:cNvPr id="31" name="Text 29"/>
          <p:cNvSpPr/>
          <p:nvPr/>
        </p:nvSpPr>
        <p:spPr>
          <a:xfrm>
            <a:off x="9741515" y="6117669"/>
            <a:ext cx="3301365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Week 4: Reporting &amp; Refinement</a:t>
            </a:r>
            <a:endParaRPr lang="en-US" sz="1800" dirty="0"/>
          </a:p>
        </p:txBody>
      </p:sp>
      <p:sp>
        <p:nvSpPr>
          <p:cNvPr id="32" name="Text 30"/>
          <p:cNvSpPr/>
          <p:nvPr/>
        </p:nvSpPr>
        <p:spPr>
          <a:xfrm>
            <a:off x="8986301" y="6522958"/>
            <a:ext cx="481191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Developed Weekly Report Submission Page</a:t>
            </a:r>
            <a:endParaRPr lang="en-US" sz="1450" dirty="0"/>
          </a:p>
        </p:txBody>
      </p:sp>
      <p:sp>
        <p:nvSpPr>
          <p:cNvPr id="33" name="Text 31"/>
          <p:cNvSpPr/>
          <p:nvPr/>
        </p:nvSpPr>
        <p:spPr>
          <a:xfrm>
            <a:off x="8986301" y="6888598"/>
            <a:ext cx="481191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Improved responsive design for mobile devices</a:t>
            </a:r>
            <a:endParaRPr lang="en-US" sz="1450" dirty="0"/>
          </a:p>
        </p:txBody>
      </p:sp>
      <p:sp>
        <p:nvSpPr>
          <p:cNvPr id="34" name="Text 32"/>
          <p:cNvSpPr/>
          <p:nvPr/>
        </p:nvSpPr>
        <p:spPr>
          <a:xfrm>
            <a:off x="8986301" y="7254239"/>
            <a:ext cx="481191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Enhanced accessibility features</a:t>
            </a:r>
            <a:endParaRPr lang="en-US" sz="1450" dirty="0"/>
          </a:p>
        </p:txBody>
      </p:sp>
      <p:sp>
        <p:nvSpPr>
          <p:cNvPr id="35" name="Text 33"/>
          <p:cNvSpPr/>
          <p:nvPr/>
        </p:nvSpPr>
        <p:spPr>
          <a:xfrm>
            <a:off x="8986301" y="7619880"/>
            <a:ext cx="481191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Polished UI transitions and interactions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816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UI Screenshots</a:t>
            </a:r>
            <a:endParaRPr lang="en-US" sz="4450" dirty="0"/>
          </a:p>
        </p:txBody>
      </p:sp>
      <p:sp>
        <p:nvSpPr>
          <p:cNvPr id="7" name="Text 1"/>
          <p:cNvSpPr/>
          <p:nvPr/>
        </p:nvSpPr>
        <p:spPr>
          <a:xfrm>
            <a:off x="793790" y="63485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Each interface was designed with consistency, usability, and responsive behavior as primary considerations</a:t>
            </a:r>
            <a:endParaRPr lang="en-US" sz="175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87041"/>
            <a:ext cx="7642861" cy="46095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612923" y="3698356"/>
            <a:ext cx="39188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4800" b="1" dirty="0" smtClean="0"/>
              <a:t>SIGNUP and LOGIN page</a:t>
            </a:r>
            <a:endParaRPr lang="en-IN" sz="48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816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UI Screenshots</a:t>
            </a:r>
            <a:endParaRPr lang="en-US" sz="4450" dirty="0"/>
          </a:p>
        </p:txBody>
      </p:sp>
      <p:sp>
        <p:nvSpPr>
          <p:cNvPr id="7" name="Text 1"/>
          <p:cNvSpPr/>
          <p:nvPr/>
        </p:nvSpPr>
        <p:spPr>
          <a:xfrm>
            <a:off x="793790" y="63485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Each interface was designed with consistency, usability, and responsive behavior as primary considerations</a:t>
            </a:r>
            <a:endParaRPr lang="en-US" sz="175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07530"/>
            <a:ext cx="7623379" cy="47276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777046" y="4042028"/>
            <a:ext cx="38920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 smtClean="0"/>
              <a:t>ADMIN DASHBOARD</a:t>
            </a:r>
            <a:endParaRPr lang="en-IN" sz="4400" b="1" dirty="0"/>
          </a:p>
        </p:txBody>
      </p:sp>
    </p:spTree>
    <p:extLst>
      <p:ext uri="{BB962C8B-B14F-4D97-AF65-F5344CB8AC3E}">
        <p14:creationId xmlns:p14="http://schemas.microsoft.com/office/powerpoint/2010/main" val="3962264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816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UI Screenshots</a:t>
            </a:r>
            <a:endParaRPr lang="en-US" sz="4450" dirty="0"/>
          </a:p>
        </p:txBody>
      </p:sp>
      <p:sp>
        <p:nvSpPr>
          <p:cNvPr id="7" name="Text 1"/>
          <p:cNvSpPr/>
          <p:nvPr/>
        </p:nvSpPr>
        <p:spPr>
          <a:xfrm>
            <a:off x="793790" y="63485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Each interface was designed with consistency, usability, and responsive behavior as primary considerations</a:t>
            </a:r>
            <a:endParaRPr lang="en-US" sz="175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37684"/>
            <a:ext cx="7960485" cy="48435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988062" y="3962399"/>
            <a:ext cx="3352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 smtClean="0"/>
              <a:t>STUDENT PAGE FOR ADMIN ROLE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3108647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816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UI Screenshots</a:t>
            </a:r>
            <a:endParaRPr lang="en-US" sz="4450" dirty="0"/>
          </a:p>
        </p:txBody>
      </p:sp>
      <p:sp>
        <p:nvSpPr>
          <p:cNvPr id="7" name="Text 1"/>
          <p:cNvSpPr/>
          <p:nvPr/>
        </p:nvSpPr>
        <p:spPr>
          <a:xfrm>
            <a:off x="793790" y="63485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Each interface was designed with consistency, usability, and responsive behavior as primary considerations</a:t>
            </a:r>
            <a:endParaRPr lang="en-US" sz="175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03315"/>
            <a:ext cx="8062098" cy="47573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81846" y="3687893"/>
            <a:ext cx="375476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 smtClean="0"/>
              <a:t>FACULTY PAGE FOR ADMIN </a:t>
            </a:r>
          </a:p>
          <a:p>
            <a:r>
              <a:rPr lang="en-IN" sz="4400" b="1" dirty="0" smtClean="0"/>
              <a:t>ROLE</a:t>
            </a:r>
            <a:endParaRPr lang="en-IN" sz="4400" b="1" dirty="0"/>
          </a:p>
        </p:txBody>
      </p:sp>
    </p:spTree>
    <p:extLst>
      <p:ext uri="{BB962C8B-B14F-4D97-AF65-F5344CB8AC3E}">
        <p14:creationId xmlns:p14="http://schemas.microsoft.com/office/powerpoint/2010/main" val="18585930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448</TotalTime>
  <Words>656</Words>
  <Application>Microsoft Office PowerPoint</Application>
  <PresentationFormat>Custom</PresentationFormat>
  <Paragraphs>113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Wingdings 3</vt:lpstr>
      <vt:lpstr>Kanit Light</vt:lpstr>
      <vt:lpstr>Arial</vt:lpstr>
      <vt:lpstr>Martel Sans</vt:lpstr>
      <vt:lpstr>Century Gothic</vt:lpstr>
      <vt:lpstr>Wingdings</vt:lpstr>
      <vt:lpstr>Calibri</vt:lpstr>
      <vt:lpstr>Ion Boardroom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DC</dc:creator>
  <cp:lastModifiedBy>DC</cp:lastModifiedBy>
  <cp:revision>7</cp:revision>
  <dcterms:created xsi:type="dcterms:W3CDTF">2025-08-24T18:01:36Z</dcterms:created>
  <dcterms:modified xsi:type="dcterms:W3CDTF">2025-08-27T19:31:38Z</dcterms:modified>
</cp:coreProperties>
</file>